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2"/>
  </p:notesMasterIdLst>
  <p:sldIdLst>
    <p:sldId id="268" r:id="rId2"/>
    <p:sldId id="269" r:id="rId3"/>
    <p:sldId id="260" r:id="rId4"/>
    <p:sldId id="277" r:id="rId5"/>
    <p:sldId id="264" r:id="rId6"/>
    <p:sldId id="278" r:id="rId7"/>
    <p:sldId id="267" r:id="rId8"/>
    <p:sldId id="258" r:id="rId9"/>
    <p:sldId id="257" r:id="rId10"/>
    <p:sldId id="262" r:id="rId11"/>
    <p:sldId id="272" r:id="rId12"/>
    <p:sldId id="275" r:id="rId13"/>
    <p:sldId id="274" r:id="rId14"/>
    <p:sldId id="270" r:id="rId15"/>
    <p:sldId id="276" r:id="rId16"/>
    <p:sldId id="263" r:id="rId17"/>
    <p:sldId id="271" r:id="rId18"/>
    <p:sldId id="265" r:id="rId19"/>
    <p:sldId id="261" r:id="rId20"/>
    <p:sldId id="266" r:id="rId21"/>
  </p:sldIdLst>
  <p:sldSz cx="12192000" cy="6858000"/>
  <p:notesSz cx="6858000" cy="12192000"/>
  <p:embeddedFontLs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Playfair Display" pitchFamily="2" charset="77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2E"/>
    <a:srgbClr val="05091C"/>
    <a:srgbClr val="5CA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8"/>
    <p:restoredTop sz="94613"/>
  </p:normalViewPr>
  <p:slideViewPr>
    <p:cSldViewPr snapToGrid="0" snapToObjects="1">
      <p:cViewPr varScale="1">
        <p:scale>
          <a:sx n="106" d="100"/>
          <a:sy n="106" d="100"/>
        </p:scale>
        <p:origin x="21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072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B3D28-0455-340E-5727-F92CDBDAF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12538-CDB6-5240-AC5A-E8492D807F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271715-016F-5622-FC51-92EE45A94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D34D3-884F-2DA6-ECE0-A1DED83C28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547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Defines the complete database schema for the Target 2.0 E-Commerce Management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Creates a database named E_COMMERCE.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Defines 20+ tables according to the E-R diagram.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Uses appropriate SQL data types and integrity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952A1-E4EE-91CE-37C3-186AB0FC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FD839-00A3-68EF-58F8-59FA3779F9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EB002A-B08C-D9B1-1FB8-2C9EE0673E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Implements functions that provide calculated values based on existing data to simplify querying and maintain consistency.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GetCustomerFullName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CustomerID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– Returns a customer’s full name.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GetCustomerFormattedAddress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CustomerID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– Formats the customer’s default address.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GetTotalStock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– Calculates total stock quantity for a product.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GetStockStatus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ProductID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– Returns stock status like “In Stock”, “Low Stock”, or “Out of Stock”.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GetTop5BestSellers() – Returns a table of top 5 best-selling products.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GetOrderGrandTotal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OrderID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– Computes grand total for an order with coupon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discounts.</a:t>
            </a:r>
          </a:p>
          <a:p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GetUnsolvedTickets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() – Returns a table of unresolved customer support tickets.</a:t>
            </a:r>
          </a:p>
          <a:p>
            <a:pPr>
              <a:buNone/>
            </a:pP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E53DF-35A9-DF4D-BF2A-9022E6FD8E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864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Secures sensitive customer and transactional data through encryption.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Creates a 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Master Key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encrypted by a password.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Creates a 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Certificate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used to encrypt symmetric keys.</a:t>
            </a:r>
          </a:p>
          <a:p>
            <a:pPr>
              <a:buNone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Creates a </a:t>
            </a:r>
            <a:r>
              <a:rPr lang="en-US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Symmetric Key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to encrypt/decrypt column data such as passwords.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ABAF1-93BB-CB95-51BC-DB5DD0691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42A806-717F-CD2D-C16E-245A156719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58D3F-049F-B1F8-AD37-8EE7D3881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Adds SQL functions for enforcing data format and validation via check constraints.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IsValidEmail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() – Validates email format. </a:t>
            </a:r>
            <a:r>
              <a:rPr lang="en-US" sz="120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Ensures valid email addresses are stored in the database, improving communication reliability.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  <a:t>•</a:t>
            </a:r>
            <a:r>
              <a:rPr lang="en-US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IsValidPhoneNumber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() – Validates phone number format. </a:t>
            </a: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Ensures consistent phone number formatting, which improves data quality for customer communications.</a:t>
            </a:r>
          </a:p>
          <a:p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AAAA17-8230-A575-BAD0-C830DAF6FF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592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48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47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sv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1.svg"/><Relationship Id="rId3" Type="http://schemas.openxmlformats.org/officeDocument/2006/relationships/image" Target="../media/image5.png"/><Relationship Id="rId21" Type="http://schemas.openxmlformats.org/officeDocument/2006/relationships/image" Target="../media/image64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0.png"/><Relationship Id="rId25" Type="http://schemas.openxmlformats.org/officeDocument/2006/relationships/image" Target="../media/image68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9.sv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24" Type="http://schemas.openxmlformats.org/officeDocument/2006/relationships/image" Target="../media/image67.svg"/><Relationship Id="rId5" Type="http://schemas.openxmlformats.org/officeDocument/2006/relationships/image" Target="../media/image49.png"/><Relationship Id="rId15" Type="http://schemas.openxmlformats.org/officeDocument/2006/relationships/image" Target="../media/image41.png"/><Relationship Id="rId23" Type="http://schemas.openxmlformats.org/officeDocument/2006/relationships/image" Target="../media/image66.png"/><Relationship Id="rId10" Type="http://schemas.openxmlformats.org/officeDocument/2006/relationships/image" Target="../media/image54.svg"/><Relationship Id="rId19" Type="http://schemas.openxmlformats.org/officeDocument/2006/relationships/image" Target="../media/image62.svg"/><Relationship Id="rId4" Type="http://schemas.openxmlformats.org/officeDocument/2006/relationships/image" Target="../media/image6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Relationship Id="rId22" Type="http://schemas.openxmlformats.org/officeDocument/2006/relationships/image" Target="../media/image6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svg"/><Relationship Id="rId13" Type="http://schemas.openxmlformats.org/officeDocument/2006/relationships/image" Target="../media/image79.sv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svg"/><Relationship Id="rId7" Type="http://schemas.openxmlformats.org/officeDocument/2006/relationships/image" Target="../media/image73.png"/><Relationship Id="rId12" Type="http://schemas.openxmlformats.org/officeDocument/2006/relationships/image" Target="../media/image78.svg"/><Relationship Id="rId17" Type="http://schemas.openxmlformats.org/officeDocument/2006/relationships/image" Target="../media/image83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2.png"/><Relationship Id="rId20" Type="http://schemas.openxmlformats.org/officeDocument/2006/relationships/image" Target="../media/image8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sv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svg"/><Relationship Id="rId10" Type="http://schemas.openxmlformats.org/officeDocument/2006/relationships/image" Target="../media/image76.svg"/><Relationship Id="rId19" Type="http://schemas.openxmlformats.org/officeDocument/2006/relationships/image" Target="../media/image85.svg"/><Relationship Id="rId4" Type="http://schemas.openxmlformats.org/officeDocument/2006/relationships/image" Target="../media/image70.sv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8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69.png"/><Relationship Id="rId7" Type="http://schemas.openxmlformats.org/officeDocument/2006/relationships/image" Target="../media/image91.png"/><Relationship Id="rId12" Type="http://schemas.openxmlformats.org/officeDocument/2006/relationships/image" Target="../media/image96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svg"/><Relationship Id="rId4" Type="http://schemas.openxmlformats.org/officeDocument/2006/relationships/image" Target="../media/image70.sv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2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26.svg"/><Relationship Id="rId9" Type="http://schemas.openxmlformats.org/officeDocument/2006/relationships/image" Target="../media/image10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111.png"/><Relationship Id="rId3" Type="http://schemas.openxmlformats.org/officeDocument/2006/relationships/image" Target="../media/image5.png"/><Relationship Id="rId7" Type="http://schemas.openxmlformats.org/officeDocument/2006/relationships/image" Target="../media/image105.png"/><Relationship Id="rId12" Type="http://schemas.openxmlformats.org/officeDocument/2006/relationships/image" Target="../media/image110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sv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10" Type="http://schemas.openxmlformats.org/officeDocument/2006/relationships/image" Target="../media/image108.svg"/><Relationship Id="rId4" Type="http://schemas.openxmlformats.org/officeDocument/2006/relationships/image" Target="../media/image6.svg"/><Relationship Id="rId9" Type="http://schemas.openxmlformats.org/officeDocument/2006/relationships/image" Target="../media/image107.png"/><Relationship Id="rId14" Type="http://schemas.openxmlformats.org/officeDocument/2006/relationships/image" Target="../media/image112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svg"/><Relationship Id="rId13" Type="http://schemas.openxmlformats.org/officeDocument/2006/relationships/image" Target="../media/image123.png"/><Relationship Id="rId3" Type="http://schemas.openxmlformats.org/officeDocument/2006/relationships/image" Target="../media/image23.png"/><Relationship Id="rId7" Type="http://schemas.openxmlformats.org/officeDocument/2006/relationships/image" Target="../media/image117.png"/><Relationship Id="rId12" Type="http://schemas.openxmlformats.org/officeDocument/2006/relationships/image" Target="../media/image12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sv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svg"/><Relationship Id="rId4" Type="http://schemas.openxmlformats.org/officeDocument/2006/relationships/image" Target="../media/image24.svg"/><Relationship Id="rId9" Type="http://schemas.openxmlformats.org/officeDocument/2006/relationships/image" Target="../media/image119.png"/><Relationship Id="rId14" Type="http://schemas.openxmlformats.org/officeDocument/2006/relationships/image" Target="../media/image1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24.svg"/><Relationship Id="rId9" Type="http://schemas.openxmlformats.org/officeDocument/2006/relationships/image" Target="../media/image1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red rectangle with white background&#10;&#10;AI-generated content may be incorrect.">
            <a:extLst>
              <a:ext uri="{FF2B5EF4-FFF2-40B4-BE49-F238E27FC236}">
                <a16:creationId xmlns:a16="http://schemas.microsoft.com/office/drawing/2014/main" id="{F23438C3-F419-9A23-2701-DA839A801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8951" cy="4754555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6471" y="5182579"/>
            <a:ext cx="961784" cy="38090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861797" y="1656376"/>
            <a:ext cx="10441460" cy="16326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879"/>
              </a:lnSpc>
              <a:buNone/>
            </a:pPr>
            <a:r>
              <a:rPr lang="en-US" sz="3600" b="1" kern="0" spc="101" dirty="0">
                <a:solidFill>
                  <a:srgbClr val="000000">
                    <a:alpha val="80000"/>
                  </a:srgbClr>
                </a:solidFill>
                <a:latin typeface="+mj-lt"/>
                <a:ea typeface="Roboto Slab" pitchFamily="34" charset="-122"/>
                <a:cs typeface="Roboto Slab" pitchFamily="34" charset="-120"/>
              </a:rPr>
              <a:t>E-Commerce Management System </a:t>
            </a:r>
          </a:p>
          <a:p>
            <a:pPr algn="ctr">
              <a:lnSpc>
                <a:spcPts val="2879"/>
              </a:lnSpc>
              <a:buNone/>
            </a:pPr>
            <a:endParaRPr lang="en-US" sz="3600" b="1" kern="0" spc="101" dirty="0">
              <a:solidFill>
                <a:srgbClr val="000000">
                  <a:alpha val="80000"/>
                </a:srgbClr>
              </a:solidFill>
              <a:latin typeface="+mj-lt"/>
              <a:ea typeface="Roboto Slab" pitchFamily="34" charset="-122"/>
              <a:cs typeface="Roboto Slab" pitchFamily="34" charset="-120"/>
            </a:endParaRPr>
          </a:p>
          <a:p>
            <a:pPr algn="ctr">
              <a:lnSpc>
                <a:spcPts val="2879"/>
              </a:lnSpc>
              <a:buNone/>
            </a:pPr>
            <a:r>
              <a:rPr lang="en-US" sz="3600" b="1" kern="0" spc="101" dirty="0">
                <a:solidFill>
                  <a:srgbClr val="000000">
                    <a:alpha val="80000"/>
                  </a:srgbClr>
                </a:solidFill>
                <a:latin typeface="+mj-lt"/>
                <a:ea typeface="Roboto Slab" pitchFamily="34" charset="-122"/>
                <a:cs typeface="Roboto Slab" pitchFamily="34" charset="-120"/>
              </a:rPr>
              <a:t>Target 2.0</a:t>
            </a:r>
            <a:endParaRPr lang="en-US" sz="3600" b="1" dirty="0">
              <a:latin typeface="+mj-lt"/>
            </a:endParaRPr>
          </a:p>
        </p:txBody>
      </p:sp>
      <p:sp>
        <p:nvSpPr>
          <p:cNvPr id="12" name="Object 2">
            <a:extLst>
              <a:ext uri="{FF2B5EF4-FFF2-40B4-BE49-F238E27FC236}">
                <a16:creationId xmlns:a16="http://schemas.microsoft.com/office/drawing/2014/main" id="{A5DFD587-B308-D252-CA2D-B838C12C81C4}"/>
              </a:ext>
            </a:extLst>
          </p:cNvPr>
          <p:cNvSpPr/>
          <p:nvPr/>
        </p:nvSpPr>
        <p:spPr>
          <a:xfrm>
            <a:off x="2406471" y="5220669"/>
            <a:ext cx="4448433" cy="108492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buNone/>
            </a:pPr>
            <a:r>
              <a:rPr lang="en-US" sz="1400" i="0" dirty="0">
                <a:effectLst/>
                <a:latin typeface="Cambria" panose="020405030504060302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  <a:t>Course:                DAMG6210</a:t>
            </a:r>
            <a:br>
              <a:rPr lang="en-US" sz="1400" i="0" dirty="0">
                <a:effectLst/>
                <a:latin typeface="Cambria" panose="020405030504060302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en-US" sz="1400" i="0" dirty="0">
                <a:effectLst/>
                <a:latin typeface="Cambria" panose="020405030504060302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  <a:t>Professor:           Simon Wang</a:t>
            </a:r>
            <a:br>
              <a:rPr lang="en-US" sz="1400" i="0" dirty="0">
                <a:effectLst/>
                <a:latin typeface="Cambria" panose="020405030504060302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</a:br>
            <a:r>
              <a:rPr lang="en-US" sz="1400" dirty="0">
                <a:effectLst/>
                <a:latin typeface="Cambria" panose="02040503050406030204" pitchFamily="18" charset="0"/>
                <a:ea typeface="Apple Symbols" panose="02000000000000000000" pitchFamily="2" charset="-79"/>
                <a:cs typeface="Apple Symbols" panose="02000000000000000000" pitchFamily="2" charset="-79"/>
              </a:rPr>
              <a:t>Project Team3:  Yang Zheng, Mengyun Xie,  Chenni Xu</a:t>
            </a:r>
          </a:p>
        </p:txBody>
      </p:sp>
      <p:pic>
        <p:nvPicPr>
          <p:cNvPr id="14" name="Picture 13" descr="A red and white circle with a white center&#10;&#10;AI-generated content may be incorrect.">
            <a:extLst>
              <a:ext uri="{FF2B5EF4-FFF2-40B4-BE49-F238E27FC236}">
                <a16:creationId xmlns:a16="http://schemas.microsoft.com/office/drawing/2014/main" id="{1DF0F509-0E07-96A4-1099-25C03F96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86" y="5077244"/>
            <a:ext cx="1682485" cy="15414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6181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Target 2.0 Objectives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337" y="3351961"/>
            <a:ext cx="1266508" cy="1266508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47413" y="2752036"/>
            <a:ext cx="2466358" cy="246635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7489" y="2151490"/>
            <a:ext cx="3656686" cy="366620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564" y="1552187"/>
            <a:ext cx="4856536" cy="48660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192647" y="2480642"/>
            <a:ext cx="3761434" cy="139030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154559" y="3813237"/>
            <a:ext cx="95226" cy="1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06000" y="3496801"/>
            <a:ext cx="2761559" cy="380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767909" y="3811618"/>
            <a:ext cx="104749" cy="1047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08592" y="4096821"/>
            <a:ext cx="2104499" cy="19045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70500" y="4058731"/>
            <a:ext cx="104749" cy="1047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23195" y="4587617"/>
            <a:ext cx="2018795" cy="61897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85103" y="4549526"/>
            <a:ext cx="95226" cy="104749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6161134" y="1671740"/>
            <a:ext cx="4315651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TRUST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161134" y="1958014"/>
            <a:ext cx="4315651" cy="50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 confidence with customers through secure and transparent operations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646788" y="2862068"/>
            <a:ext cx="4210902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SIMPLIFY PROCESSES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646788" y="3148341"/>
            <a:ext cx="4210902" cy="50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 e-commerce workflows for seamless customer and admin experiences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594413" y="4052395"/>
            <a:ext cx="4137578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SCALABILITY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594413" y="4338669"/>
            <a:ext cx="4137578" cy="50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Accommodate growing business demands and enable continued innovation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6518233" y="5242722"/>
            <a:ext cx="407472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ENABLE GROWTH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518233" y="5528996"/>
            <a:ext cx="4074729" cy="50633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 businesses to thrive in the digital retail landscape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5" y="912186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727"/>
            <a:ext cx="12188952" cy="365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9"/>
              </a:lnSpc>
              <a:buNone/>
            </a:pPr>
            <a:r>
              <a:rPr lang="en-US" sz="2531" kern="0" spc="101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Aligning Target 2.0 with Corporate Objectives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90189" y="3280542"/>
            <a:ext cx="1285554" cy="1295076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675983" y="2666333"/>
            <a:ext cx="2523494" cy="2513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777" y="2052125"/>
            <a:ext cx="3742389" cy="374238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7558" y="1437915"/>
            <a:ext cx="4980330" cy="498033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56255" y="2356848"/>
            <a:ext cx="3913796" cy="145696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18171" y="3752959"/>
            <a:ext cx="104749" cy="10474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882841" y="3419001"/>
            <a:ext cx="2561584" cy="38090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844756" y="3740008"/>
            <a:ext cx="104749" cy="10474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502110" y="4032638"/>
            <a:ext cx="1742639" cy="15236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64011" y="3994549"/>
            <a:ext cx="104749" cy="10474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34708" y="4522768"/>
            <a:ext cx="1961659" cy="580880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96610" y="4484677"/>
            <a:ext cx="104749" cy="104749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6365871" y="1566992"/>
            <a:ext cx="4263276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STRATEGIC GOALS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6365871" y="1856687"/>
            <a:ext cx="4263276" cy="460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Ensuring e-commerce platform supports overall business strategy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527755" y="2757319"/>
            <a:ext cx="438897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FOCUS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527755" y="3047015"/>
            <a:ext cx="4388975" cy="460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Enhancing online experience to drive customer satisfaction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6323019" y="3947646"/>
            <a:ext cx="4231852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OPERATIONAL EFFICIENCY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323019" y="4237342"/>
            <a:ext cx="4231852" cy="460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Optimizing database management to improve business operations</a:t>
            </a:r>
            <a:endParaRPr lang="en-US" dirty="0"/>
          </a:p>
        </p:txBody>
      </p:sp>
      <p:sp>
        <p:nvSpPr>
          <p:cNvPr id="22" name="Object 21"/>
          <p:cNvSpPr/>
          <p:nvPr/>
        </p:nvSpPr>
        <p:spPr>
          <a:xfrm>
            <a:off x="6418245" y="5137974"/>
            <a:ext cx="446229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GROWTH OPPORTUNITIES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6418245" y="5427670"/>
            <a:ext cx="4462299" cy="4603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e-commerce platform to expand market reach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2" y="912186"/>
            <a:ext cx="380905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727"/>
            <a:ext cx="12188952" cy="365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9"/>
              </a:lnSpc>
              <a:buNone/>
            </a:pPr>
            <a:r>
              <a:rPr lang="en-US" sz="2531" kern="0" spc="101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Milestones in Target 2.0 Development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9523" y="3913796"/>
            <a:ext cx="12217520" cy="38090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00049" y="2752037"/>
            <a:ext cx="19045" cy="11903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52436" y="3866183"/>
            <a:ext cx="114271" cy="1142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9714" y="3913796"/>
            <a:ext cx="19045" cy="11808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2102" y="3866183"/>
            <a:ext cx="114271" cy="1142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19282" y="2448932"/>
            <a:ext cx="19045" cy="148552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1670" y="3866183"/>
            <a:ext cx="123794" cy="11427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628854" y="3913796"/>
            <a:ext cx="19045" cy="82846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581241" y="3866183"/>
            <a:ext cx="123794" cy="1142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38523" y="2752037"/>
            <a:ext cx="19045" cy="119032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490907" y="3866183"/>
            <a:ext cx="123794" cy="114271"/>
          </a:xfrm>
          <a:prstGeom prst="rect">
            <a:avLst/>
          </a:prstGeom>
        </p:spPr>
      </p:pic>
      <p:sp>
        <p:nvSpPr>
          <p:cNvPr id="15" name="Object 14"/>
          <p:cNvSpPr/>
          <p:nvPr/>
        </p:nvSpPr>
        <p:spPr>
          <a:xfrm>
            <a:off x="1842924" y="2628243"/>
            <a:ext cx="133316" cy="133316"/>
          </a:xfrm>
          <a:prstGeom prst="ellipse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Object 15"/>
          <p:cNvSpPr/>
          <p:nvPr/>
        </p:nvSpPr>
        <p:spPr>
          <a:xfrm>
            <a:off x="2071487" y="2590941"/>
            <a:ext cx="1875004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2015</a:t>
            </a:r>
            <a:endParaRPr lang="en-US" dirty="0"/>
          </a:p>
        </p:txBody>
      </p:sp>
      <p:sp>
        <p:nvSpPr>
          <p:cNvPr id="17" name="Object 16"/>
          <p:cNvSpPr/>
          <p:nvPr/>
        </p:nvSpPr>
        <p:spPr>
          <a:xfrm>
            <a:off x="2071487" y="2880637"/>
            <a:ext cx="1875004" cy="920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Launch of Target 2.0: Complete overhaul of Target's e-commerce platform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3752506" y="5085078"/>
            <a:ext cx="133316" cy="133316"/>
          </a:xfrm>
          <a:prstGeom prst="ellipse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19" name="Object 18"/>
          <p:cNvSpPr/>
          <p:nvPr/>
        </p:nvSpPr>
        <p:spPr>
          <a:xfrm>
            <a:off x="3981089" y="5047777"/>
            <a:ext cx="180167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2017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3981089" y="5337472"/>
            <a:ext cx="1801679" cy="920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Adoption of cloud-based infrastructure for scalability and reliability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5662088" y="2325155"/>
            <a:ext cx="133316" cy="133316"/>
          </a:xfrm>
          <a:prstGeom prst="ellipse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5890692" y="2287854"/>
            <a:ext cx="1508383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2019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5890692" y="2577550"/>
            <a:ext cx="1508383" cy="11508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Deployment of advanced data analytics and AI-driven personalization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7571746" y="4732443"/>
            <a:ext cx="133316" cy="133316"/>
          </a:xfrm>
          <a:prstGeom prst="ellipse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25" name="Object 24"/>
          <p:cNvSpPr/>
          <p:nvPr/>
        </p:nvSpPr>
        <p:spPr>
          <a:xfrm>
            <a:off x="7800294" y="4695172"/>
            <a:ext cx="172835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2021</a:t>
            </a:r>
            <a:endParaRPr lang="en-US" dirty="0"/>
          </a:p>
        </p:txBody>
      </p:sp>
      <p:sp>
        <p:nvSpPr>
          <p:cNvPr id="26" name="Object 25"/>
          <p:cNvSpPr/>
          <p:nvPr/>
        </p:nvSpPr>
        <p:spPr>
          <a:xfrm>
            <a:off x="7800294" y="4984868"/>
            <a:ext cx="1728355" cy="138107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Expansion of omnichannel capabilities, integrating in-store and online experiences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481328" y="2628243"/>
            <a:ext cx="133316" cy="133316"/>
          </a:xfrm>
          <a:prstGeom prst="ellipse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28" name="Object 27"/>
          <p:cNvSpPr/>
          <p:nvPr/>
        </p:nvSpPr>
        <p:spPr>
          <a:xfrm>
            <a:off x="9709897" y="2590941"/>
            <a:ext cx="1780730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000000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2022</a:t>
            </a:r>
            <a:endParaRPr lang="en-US" dirty="0"/>
          </a:p>
        </p:txBody>
      </p:sp>
      <p:sp>
        <p:nvSpPr>
          <p:cNvPr id="29" name="Object 28"/>
          <p:cNvSpPr/>
          <p:nvPr/>
        </p:nvSpPr>
        <p:spPr>
          <a:xfrm>
            <a:off x="9709897" y="2880637"/>
            <a:ext cx="1780730" cy="9207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813"/>
              </a:lnSpc>
              <a:spcBef>
                <a:spcPts val="569"/>
              </a:spcBef>
              <a:buNone/>
            </a:pPr>
            <a:r>
              <a:rPr lang="en-US" sz="1275" kern="0" spc="26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of real-time inventory management and order fulfillment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5" y="912186"/>
            <a:ext cx="380905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727"/>
            <a:ext cx="12188952" cy="365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9"/>
              </a:lnSpc>
              <a:buNone/>
            </a:pPr>
            <a:r>
              <a:rPr lang="en-US" sz="2531" kern="0" spc="101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Evolution of Target 2.0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209248"/>
            <a:ext cx="12188952" cy="3904274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371382" y="5510769"/>
            <a:ext cx="1256986" cy="14410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1135"/>
              </a:lnSpc>
              <a:buNone/>
            </a:pPr>
            <a:r>
              <a:rPr lang="en-US" sz="840" b="1" kern="0" spc="84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START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10617720" y="2701597"/>
            <a:ext cx="1256986" cy="1441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135"/>
              </a:lnSpc>
              <a:buNone/>
            </a:pPr>
            <a:r>
              <a:rPr lang="en-US" sz="840" b="1" kern="0" spc="84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END</a:t>
            </a:r>
            <a:endParaRPr lang="en-US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785" y="2361609"/>
            <a:ext cx="380905" cy="485654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285303" y="5059338"/>
            <a:ext cx="1675981" cy="162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 LAUNCH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3285303" y="5307000"/>
            <a:ext cx="1675981" cy="3315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Target's first e-commerce platform debut</a:t>
            </a:r>
            <a:endParaRPr lang="en-US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66330" y="4799399"/>
            <a:ext cx="285679" cy="409473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1304599" y="2826283"/>
            <a:ext cx="1675981" cy="1620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MOBILE INTEGRATION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1304599" y="3073946"/>
            <a:ext cx="1675981" cy="49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Optimizing the experience for mobile shoppers</a:t>
            </a:r>
            <a:endParaRPr lang="en-US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75793" y="3094851"/>
            <a:ext cx="285679" cy="39995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5465983" y="2026384"/>
            <a:ext cx="1675981" cy="324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OMNICHANNEL EXPANSION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5465983" y="2436079"/>
            <a:ext cx="1675981" cy="3315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Bridging the gap between online and in-store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99394" y="2380655"/>
            <a:ext cx="285679" cy="39995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4037590" y="3583332"/>
            <a:ext cx="1675981" cy="324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ANALYTICS INTEGRATION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4037590" y="3993027"/>
            <a:ext cx="1675981" cy="49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Leveraging data to enhance customer experience</a:t>
            </a:r>
            <a:endParaRPr lang="en-US" dirty="0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51637" y="3780480"/>
            <a:ext cx="285679" cy="39995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6608697" y="4145166"/>
            <a:ext cx="1675981" cy="324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RECOMMENDATIONS</a:t>
            </a:r>
            <a:endParaRPr lang="en-US" dirty="0"/>
          </a:p>
        </p:txBody>
      </p:sp>
      <p:sp>
        <p:nvSpPr>
          <p:cNvPr id="21" name="Object 20"/>
          <p:cNvSpPr/>
          <p:nvPr/>
        </p:nvSpPr>
        <p:spPr>
          <a:xfrm>
            <a:off x="6608697" y="4554862"/>
            <a:ext cx="1675981" cy="49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Implementing machine learning for personalized suggestions</a:t>
            </a:r>
            <a:endParaRPr lang="en-US" dirty="0"/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03880" y="5189827"/>
            <a:ext cx="285679" cy="39995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9141714" y="4792704"/>
            <a:ext cx="1675981" cy="324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LOGISTICS OPTIMIZATION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9141714" y="5202400"/>
            <a:ext cx="1675981" cy="49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Streamlining inventory management and fulfillment</a:t>
            </a:r>
            <a:endParaRPr lang="en-US" dirty="0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6537" y="4437540"/>
            <a:ext cx="285679" cy="409473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9408347" y="3392879"/>
            <a:ext cx="1675981" cy="3240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277"/>
              </a:lnSpc>
              <a:buNone/>
            </a:pPr>
            <a:r>
              <a:rPr lang="en-US" sz="945" b="1" kern="0" spc="9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SUSTAINABILITY INITIATIVES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408347" y="3802575"/>
            <a:ext cx="1675981" cy="4972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305"/>
              </a:lnSpc>
              <a:spcBef>
                <a:spcPts val="661"/>
              </a:spcBef>
              <a:buNone/>
            </a:pPr>
            <a:r>
              <a:rPr lang="en-US" sz="918" kern="0" spc="18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Integrating eco-friendly practices into the platform</a:t>
            </a:r>
            <a:endParaRPr lang="en-US" dirty="0"/>
          </a:p>
        </p:txBody>
      </p:sp>
      <p:pic>
        <p:nvPicPr>
          <p:cNvPr id="28" name="Object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227429" y="2771082"/>
            <a:ext cx="285679" cy="3999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5" y="912186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727"/>
            <a:ext cx="12188952" cy="365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9"/>
              </a:lnSpc>
              <a:buNone/>
            </a:pPr>
            <a:r>
              <a:rPr lang="en-US" sz="2531" kern="0" spc="101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Pillars of the Target 2.0 Database System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466483"/>
            <a:ext cx="3618595" cy="2361609"/>
          </a:xfrm>
          <a:prstGeom prst="rect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1685429"/>
            <a:ext cx="3456711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11"/>
              </a:lnSpc>
              <a:buNone/>
            </a:pPr>
            <a:r>
              <a:rPr lang="en-US" sz="1785" b="1" kern="0" spc="179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SCALABILITY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121982"/>
            <a:ext cx="3456711" cy="1150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6"/>
              </a:lnSpc>
              <a:spcBef>
                <a:spcPts val="1007"/>
              </a:spcBef>
              <a:buNone/>
            </a:pPr>
            <a:r>
              <a:rPr lang="en-US" sz="1594" kern="0" spc="32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Highly scalable architecture to handle growing transaction volumes and user traffic on Target.com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466483"/>
            <a:ext cx="3618595" cy="2361609"/>
          </a:xfrm>
          <a:prstGeom prst="rect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7" y="1685429"/>
            <a:ext cx="3456711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11"/>
              </a:lnSpc>
              <a:buNone/>
            </a:pPr>
            <a:r>
              <a:rPr lang="en-US" sz="1785" b="1" kern="0" spc="179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INTEGRITY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2121982"/>
            <a:ext cx="3456711" cy="14384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6"/>
              </a:lnSpc>
              <a:spcBef>
                <a:spcPts val="1007"/>
              </a:spcBef>
              <a:buNone/>
            </a:pPr>
            <a:r>
              <a:rPr lang="en-US" sz="1594" kern="0" spc="32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data management processes to ensure accurate, consistent, and reliable product information and customer data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1466483"/>
            <a:ext cx="3618595" cy="2361609"/>
          </a:xfrm>
          <a:prstGeom prst="rect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1685429"/>
            <a:ext cx="3456711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11"/>
              </a:lnSpc>
              <a:buNone/>
            </a:pPr>
            <a:r>
              <a:rPr lang="en-US" sz="1785" b="1" kern="0" spc="179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ANALYTICS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121982"/>
            <a:ext cx="3456711" cy="11507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6"/>
              </a:lnSpc>
              <a:spcBef>
                <a:spcPts val="1007"/>
              </a:spcBef>
              <a:buNone/>
            </a:pPr>
            <a:r>
              <a:rPr lang="en-US" sz="1594" kern="0" spc="32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Advanced analytics capabilities to generate insights and drive data-driven decision-making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76131" y="4018545"/>
            <a:ext cx="5523119" cy="2361609"/>
          </a:xfrm>
          <a:prstGeom prst="rect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237491"/>
            <a:ext cx="5551687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11"/>
              </a:lnSpc>
              <a:buNone/>
            </a:pPr>
            <a:r>
              <a:rPr lang="en-US" sz="1785" b="1" kern="0" spc="179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OMNICHANNEL INTEGRATION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674044"/>
            <a:ext cx="5551687" cy="8630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6"/>
              </a:lnSpc>
              <a:spcBef>
                <a:spcPts val="1007"/>
              </a:spcBef>
              <a:buNone/>
            </a:pPr>
            <a:r>
              <a:rPr lang="en-US" sz="1594" kern="0" spc="32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Seamless integration with in-store systems and other customer touchpoints for a cohesive shopping experience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189702" y="4018545"/>
            <a:ext cx="5523119" cy="2361609"/>
          </a:xfrm>
          <a:prstGeom prst="rect">
            <a:avLst/>
          </a:prstGeom>
          <a:solidFill>
            <a:srgbClr val="5DA6B5"/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6475381" y="4237491"/>
            <a:ext cx="5551687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411"/>
              </a:lnSpc>
              <a:buNone/>
            </a:pPr>
            <a:r>
              <a:rPr lang="en-US" sz="1785" b="1" kern="0" spc="179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SECURITY AND COMPLIANCE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475381" y="4674044"/>
            <a:ext cx="5551687" cy="86306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266"/>
              </a:lnSpc>
              <a:spcBef>
                <a:spcPts val="1007"/>
              </a:spcBef>
              <a:buNone/>
            </a:pPr>
            <a:r>
              <a:rPr lang="en-US" sz="1594" kern="0" spc="32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Robust security measures and adherence to industry regulations to protect customer data and transactions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A6825-4A02-528D-2703-C1E9C3C09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ED7A38AF-D56F-6455-3BB6-26695E693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95076"/>
          </a:xfrm>
          <a:prstGeom prst="rect">
            <a:avLst/>
          </a:prstGeom>
        </p:spPr>
      </p:pic>
      <p:sp>
        <p:nvSpPr>
          <p:cNvPr id="3" name="Object 2">
            <a:extLst>
              <a:ext uri="{FF2B5EF4-FFF2-40B4-BE49-F238E27FC236}">
                <a16:creationId xmlns:a16="http://schemas.microsoft.com/office/drawing/2014/main" id="{A521C322-1C7B-AF19-B91C-52F33EE1D433}"/>
              </a:ext>
            </a:extLst>
          </p:cNvPr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Database Design</a:t>
            </a:r>
            <a:endParaRPr lang="en-US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EA9E50C-A8CF-9A1A-49E8-D600D509658D}"/>
              </a:ext>
            </a:extLst>
          </p:cNvPr>
          <p:cNvSpPr/>
          <p:nvPr/>
        </p:nvSpPr>
        <p:spPr>
          <a:xfrm>
            <a:off x="952262" y="1606421"/>
            <a:ext cx="5446938" cy="450724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70"/>
              </a:lnSpc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ENTITY-RELATIONSHIP DIAGRAM (ERD)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Graphical representation of the database schema, depicting the entities, their attributes, and the relationships between them.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DEFINITION LANGUAGE (DDL)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statements used to create and define the structure of the database, including tables, columns, and their data types.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COMPUTED COLUMNS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Columns whose values are derived from other columns or expressions, providing calculated data within the database.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 DATA ENCRYPTION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Implementation of advanced encryption techniques to protect sensitive customer and financial information stored in the database.</a:t>
            </a:r>
            <a:endParaRPr lang="en-US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D2A5781-4EBF-C4D3-B3F9-0521EAB8AC29}"/>
              </a:ext>
            </a:extLst>
          </p:cNvPr>
          <p:cNvSpPr/>
          <p:nvPr/>
        </p:nvSpPr>
        <p:spPr>
          <a:xfrm>
            <a:off x="6284928" y="1606421"/>
            <a:ext cx="5446938" cy="47546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170"/>
              </a:lnSpc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TABLE-LEVEL CONSTRAINTS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Enforcement of business rules and data integrity through the use of check constraints, foreign key constraints, and other table-level constraints.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STORED PROCEDURES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Reusable SQL code that encapsulates business logic and can be called from applications, improving performance and maintainability.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TRIGGERS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Automated actions triggered by specific events, such as data modifications, to ensure data consistency and maintain business rules.</a:t>
            </a:r>
          </a:p>
          <a:p>
            <a:pPr marL="242900" indent="-242900" algn="l">
              <a:lnSpc>
                <a:spcPts val="2170"/>
              </a:lnSpc>
              <a:spcBef>
                <a:spcPts val="2108"/>
              </a:spcBef>
              <a:buSzPct val="100000"/>
              <a:buChar char="•"/>
            </a:pPr>
            <a:r>
              <a:rPr lang="en-US" sz="1607" b="1" kern="0" spc="16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MANIPULATION LANGUAGE (DML)</a:t>
            </a:r>
          </a:p>
          <a:p>
            <a:pPr lvl="1" algn="l">
              <a:lnSpc>
                <a:spcPts val="1949"/>
              </a:lnSpc>
              <a:spcBef>
                <a:spcPts val="216"/>
              </a:spcBef>
              <a:buNone/>
            </a:pPr>
            <a:r>
              <a:rPr lang="en-US" sz="1246" kern="0" spc="38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statements used to insert, update, and delete data within the database, often utilizing the stored procedures.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69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76181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Target 2.0 Features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2" y="2691032"/>
            <a:ext cx="3875706" cy="119985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506287" y="3182028"/>
            <a:ext cx="3526516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MANAGEMENT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4006999"/>
            <a:ext cx="3526516" cy="12658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Target 2.0 E-Commerce Management System offers seamless integration and management of critical e-commerce data, including customers, orders, products, coupons, and logistics.</a:t>
            </a:r>
            <a:endParaRPr lang="en-US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58186" y="2691032"/>
            <a:ext cx="3875706" cy="119985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4488329" y="3182028"/>
            <a:ext cx="321226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PRECISION AND SECURITY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443889" y="4006999"/>
            <a:ext cx="3526516" cy="12658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ensures precise, secure, and real-time operations for both customers and administrators, prioritizing data integrity and protecting sensitive information.</a:t>
            </a:r>
            <a:endParaRPr lang="en-US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0240" y="2691032"/>
            <a:ext cx="3875706" cy="119985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8170408" y="3182028"/>
            <a:ext cx="321226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INSIGHTS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125968" y="4006999"/>
            <a:ext cx="3526516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994"/>
              </a:lnSpc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real-time insights and analytics, enabling businesses to make informed decisions and deliver exceptional digital retail experiences.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5" y="912186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99727"/>
            <a:ext cx="12188952" cy="3655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879"/>
              </a:lnSpc>
              <a:buNone/>
            </a:pPr>
            <a:r>
              <a:rPr lang="en-US" sz="2531" kern="0" spc="101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Optimizing the Customer Journey on Target 2.0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5" y="1466483"/>
            <a:ext cx="6751537" cy="76181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408597" y="1476006"/>
            <a:ext cx="430422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364004" y="1633947"/>
            <a:ext cx="6966205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FFFFFF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551437" y="1755807"/>
            <a:ext cx="4420400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DISCOVERY</a:t>
            </a:r>
            <a:endParaRPr lang="en-US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239" y="2285428"/>
            <a:ext cx="5865933" cy="771332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968494" y="2256861"/>
            <a:ext cx="4744327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848116" y="2452893"/>
            <a:ext cx="5998015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111333" y="2574752"/>
            <a:ext cx="4904454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 TO CART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6338" y="3104373"/>
            <a:ext cx="4989852" cy="771332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528390" y="3075806"/>
            <a:ext cx="5184431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1332232" y="3271838"/>
            <a:ext cx="5029743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671229" y="3393698"/>
            <a:ext cx="5388590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CHECKOUT PROCESS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6438" y="3923319"/>
            <a:ext cx="4104249" cy="76181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6088286" y="3894751"/>
            <a:ext cx="5624535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1816345" y="4090783"/>
            <a:ext cx="4061553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231126" y="4212643"/>
            <a:ext cx="5872725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ORDER FULFILLMENT</a:t>
            </a:r>
            <a:endParaRPr lang="en-US" dirty="0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236551" y="4742264"/>
            <a:ext cx="3228168" cy="761810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5648183" y="4713696"/>
            <a:ext cx="606463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2300461" y="4909728"/>
            <a:ext cx="3093281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5791022" y="5031588"/>
            <a:ext cx="6356780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POST-PURCHASE EXPERIENCE</a:t>
            </a:r>
            <a:endParaRPr lang="en-US" dirty="0"/>
          </a:p>
        </p:txBody>
      </p:sp>
      <p:pic>
        <p:nvPicPr>
          <p:cNvPr id="24" name="Object 23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676651" y="5561209"/>
            <a:ext cx="2342564" cy="761810"/>
          </a:xfrm>
          <a:prstGeom prst="rect">
            <a:avLst/>
          </a:prstGeom>
        </p:spPr>
      </p:pic>
      <p:sp>
        <p:nvSpPr>
          <p:cNvPr id="25" name="Object 24"/>
          <p:cNvSpPr/>
          <p:nvPr/>
        </p:nvSpPr>
        <p:spPr>
          <a:xfrm>
            <a:off x="5208079" y="5532641"/>
            <a:ext cx="650474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6" name="Object 25"/>
          <p:cNvSpPr/>
          <p:nvPr/>
        </p:nvSpPr>
        <p:spPr>
          <a:xfrm>
            <a:off x="2784573" y="5728674"/>
            <a:ext cx="2125091" cy="4061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199"/>
              </a:lnSpc>
              <a:buNone/>
            </a:pPr>
            <a:r>
              <a:rPr lang="en-US" sz="2813" kern="0" spc="113" dirty="0">
                <a:solidFill>
                  <a:srgbClr val="000000">
                    <a:alpha val="80000"/>
                  </a:srgbClr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5350918" y="5850533"/>
            <a:ext cx="6840915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 BUSINESS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ED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Scalability and Growth</a:t>
            </a:r>
            <a:endParaRPr lang="en-US" dirty="0"/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31" y="1580755"/>
            <a:ext cx="6751537" cy="895126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7408597" y="1590277"/>
            <a:ext cx="430422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6" name="Object 5"/>
          <p:cNvSpPr/>
          <p:nvPr/>
        </p:nvSpPr>
        <p:spPr>
          <a:xfrm>
            <a:off x="411860" y="1731703"/>
            <a:ext cx="6870540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1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7551437" y="1851033"/>
            <a:ext cx="4420400" cy="36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DESIGNED TO ACCOMMODATE GROWING CUSTOMER DEMANDS</a:t>
            </a:r>
            <a:endParaRPr lang="en-US" dirty="0"/>
          </a:p>
        </p:txBody>
      </p:sp>
      <p:pic>
        <p:nvPicPr>
          <p:cNvPr id="8" name="Object 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4255" y="2533017"/>
            <a:ext cx="5694526" cy="895126"/>
          </a:xfrm>
          <a:prstGeom prst="rect">
            <a:avLst/>
          </a:prstGeom>
        </p:spPr>
      </p:pic>
      <p:sp>
        <p:nvSpPr>
          <p:cNvPr id="9" name="Object 8"/>
          <p:cNvSpPr/>
          <p:nvPr/>
        </p:nvSpPr>
        <p:spPr>
          <a:xfrm>
            <a:off x="6880473" y="2504449"/>
            <a:ext cx="4832348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0" name="Object 9"/>
          <p:cNvSpPr/>
          <p:nvPr/>
        </p:nvSpPr>
        <p:spPr>
          <a:xfrm>
            <a:off x="992798" y="2683965"/>
            <a:ext cx="5708646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2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7023312" y="2803295"/>
            <a:ext cx="5001264" cy="36007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FLEXIBLE ARCHITECTURE TO SCALE WITH BUSINESS EXPANSION</a:t>
            </a:r>
            <a:endParaRPr lang="en-US" dirty="0"/>
          </a:p>
        </p:txBody>
      </p:sp>
      <p:pic>
        <p:nvPicPr>
          <p:cNvPr id="12" name="Object 1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32380" y="3485278"/>
            <a:ext cx="4637515" cy="895126"/>
          </a:xfrm>
          <a:prstGeom prst="rect">
            <a:avLst/>
          </a:prstGeom>
        </p:spPr>
      </p:pic>
      <p:sp>
        <p:nvSpPr>
          <p:cNvPr id="13" name="Object 12"/>
          <p:cNvSpPr/>
          <p:nvPr/>
        </p:nvSpPr>
        <p:spPr>
          <a:xfrm>
            <a:off x="6352349" y="3456711"/>
            <a:ext cx="5360473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1573735" y="3636227"/>
            <a:ext cx="4546753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3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6495188" y="3841261"/>
            <a:ext cx="5582211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 DATA MANAGEMENT FOR SEAMLESS OPERATIONS</a:t>
            </a:r>
            <a:endParaRPr lang="en-US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60505" y="4437540"/>
            <a:ext cx="3580505" cy="904649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5824224" y="4408972"/>
            <a:ext cx="5888597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18" name="Object 17"/>
          <p:cNvSpPr/>
          <p:nvPr/>
        </p:nvSpPr>
        <p:spPr>
          <a:xfrm>
            <a:off x="2154673" y="4588489"/>
            <a:ext cx="3384859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4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5967063" y="4793523"/>
            <a:ext cx="6163158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INNOVATIVE FEATURES TO ENABLE CONTINUED GROWTH</a:t>
            </a:r>
            <a:endParaRPr lang="en-US" dirty="0"/>
          </a:p>
        </p:txBody>
      </p:sp>
      <p:pic>
        <p:nvPicPr>
          <p:cNvPr id="20" name="Object 19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8628" y="5389802"/>
            <a:ext cx="2523494" cy="895126"/>
          </a:xfrm>
          <a:prstGeom prst="rect">
            <a:avLst/>
          </a:prstGeom>
        </p:spPr>
      </p:pic>
      <p:sp>
        <p:nvSpPr>
          <p:cNvPr id="21" name="Object 20"/>
          <p:cNvSpPr/>
          <p:nvPr/>
        </p:nvSpPr>
        <p:spPr>
          <a:xfrm>
            <a:off x="5296100" y="5361234"/>
            <a:ext cx="6416721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US"/>
          </a:p>
        </p:txBody>
      </p:sp>
      <p:sp>
        <p:nvSpPr>
          <p:cNvPr id="22" name="Object 21"/>
          <p:cNvSpPr/>
          <p:nvPr/>
        </p:nvSpPr>
        <p:spPr>
          <a:xfrm>
            <a:off x="2735607" y="5540751"/>
            <a:ext cx="2223048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5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5438939" y="5745784"/>
            <a:ext cx="6744105" cy="1800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18"/>
              </a:lnSpc>
              <a:buNone/>
            </a:pPr>
            <a:r>
              <a:rPr lang="en-US" sz="1050" b="1" kern="0" spc="10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EMPOWERING BUSINESSES TO ADAPT AND THRIVE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Real-Time Insights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5" name="Object 4" descr="coupon discount impact visualization"/>
          <p:cNvPicPr>
            <a:picLocks noChangeAspect="1"/>
          </p:cNvPicPr>
          <p:nvPr/>
        </p:nvPicPr>
        <p:blipFill>
          <a:blip r:embed="rId5"/>
          <a:srcRect l="35078" r="35078"/>
          <a:stretch/>
        </p:blipFill>
        <p:spPr>
          <a:xfrm>
            <a:off x="476131" y="1580755"/>
            <a:ext cx="1714071" cy="2990102"/>
          </a:xfrm>
          <a:prstGeom prst="rect">
            <a:avLst/>
          </a:prstGeom>
        </p:spPr>
      </p:pic>
      <p:sp>
        <p:nvSpPr>
          <p:cNvPr id="6" name="Object 5"/>
          <p:cNvSpPr/>
          <p:nvPr/>
        </p:nvSpPr>
        <p:spPr>
          <a:xfrm>
            <a:off x="390427" y="4714217"/>
            <a:ext cx="1885479" cy="432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COUPON DISCOUNT IMPACT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390427" y="5216535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 displaying the impact of coupons on sales and revenue.</a:t>
            </a:r>
            <a:endParaRPr lang="en-US" dirty="0"/>
          </a:p>
        </p:txBody>
      </p:sp>
      <p:sp>
        <p:nvSpPr>
          <p:cNvPr id="8" name="Object 7"/>
          <p:cNvSpPr/>
          <p:nvPr/>
        </p:nvSpPr>
        <p:spPr>
          <a:xfrm>
            <a:off x="2380655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9" name="Object 8" descr="customer insights dashboards"/>
          <p:cNvPicPr>
            <a:picLocks noChangeAspect="1"/>
          </p:cNvPicPr>
          <p:nvPr/>
        </p:nvPicPr>
        <p:blipFill>
          <a:blip r:embed="rId6"/>
          <a:srcRect l="30261" r="30261"/>
          <a:stretch/>
        </p:blipFill>
        <p:spPr>
          <a:xfrm>
            <a:off x="2380655" y="1580755"/>
            <a:ext cx="1714071" cy="2990102"/>
          </a:xfrm>
          <a:prstGeom prst="rect">
            <a:avLst/>
          </a:prstGeom>
        </p:spPr>
      </p:pic>
      <p:sp>
        <p:nvSpPr>
          <p:cNvPr id="10" name="Object 9"/>
          <p:cNvSpPr/>
          <p:nvPr/>
        </p:nvSpPr>
        <p:spPr>
          <a:xfrm>
            <a:off x="2294951" y="4714217"/>
            <a:ext cx="1885479" cy="432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INSIGHTS</a:t>
            </a:r>
            <a:endParaRPr lang="en-US" dirty="0"/>
          </a:p>
        </p:txBody>
      </p:sp>
      <p:sp>
        <p:nvSpPr>
          <p:cNvPr id="11" name="Object 10"/>
          <p:cNvSpPr/>
          <p:nvPr/>
        </p:nvSpPr>
        <p:spPr>
          <a:xfrm>
            <a:off x="2294951" y="5216535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Dashboards providing in-depth analysis of customer behavior and preferences.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4285178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13" name="Object 12" descr="customer support dashboard"/>
          <p:cNvPicPr>
            <a:picLocks noChangeAspect="1"/>
          </p:cNvPicPr>
          <p:nvPr/>
        </p:nvPicPr>
        <p:blipFill>
          <a:blip r:embed="rId7"/>
          <a:srcRect l="33877" r="33877"/>
          <a:stretch/>
        </p:blipFill>
        <p:spPr>
          <a:xfrm>
            <a:off x="4285178" y="1580755"/>
            <a:ext cx="1714071" cy="2990102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4199475" y="4714217"/>
            <a:ext cx="1885479" cy="6481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 SUPPORT DASHBOARD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4199475" y="5432580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monitoring of customer inquiries, issues, and response times.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189702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17" name="Object 16" descr="inventory dashboard"/>
          <p:cNvPicPr>
            <a:picLocks noChangeAspect="1"/>
          </p:cNvPicPr>
          <p:nvPr/>
        </p:nvPicPr>
        <p:blipFill>
          <a:blip r:embed="rId8"/>
          <a:srcRect l="31159" r="31159"/>
          <a:stretch/>
        </p:blipFill>
        <p:spPr>
          <a:xfrm>
            <a:off x="6189702" y="1580755"/>
            <a:ext cx="1714071" cy="2990102"/>
          </a:xfrm>
          <a:prstGeom prst="rect">
            <a:avLst/>
          </a:prstGeom>
        </p:spPr>
      </p:pic>
      <p:sp>
        <p:nvSpPr>
          <p:cNvPr id="18" name="Object 17"/>
          <p:cNvSpPr/>
          <p:nvPr/>
        </p:nvSpPr>
        <p:spPr>
          <a:xfrm>
            <a:off x="6103999" y="4714217"/>
            <a:ext cx="1885479" cy="432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INVENTORY DASHBOARD</a:t>
            </a:r>
            <a:endParaRPr lang="en-US" dirty="0"/>
          </a:p>
        </p:txBody>
      </p:sp>
      <p:sp>
        <p:nvSpPr>
          <p:cNvPr id="19" name="Object 18"/>
          <p:cNvSpPr/>
          <p:nvPr/>
        </p:nvSpPr>
        <p:spPr>
          <a:xfrm>
            <a:off x="6103999" y="5216535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view of product inventory levels, trends, and forecasting.</a:t>
            </a:r>
            <a:endParaRPr lang="en-US" dirty="0"/>
          </a:p>
        </p:txBody>
      </p:sp>
      <p:sp>
        <p:nvSpPr>
          <p:cNvPr id="20" name="Object 19"/>
          <p:cNvSpPr/>
          <p:nvPr/>
        </p:nvSpPr>
        <p:spPr>
          <a:xfrm>
            <a:off x="8094226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21" name="Object 20" descr="product ratings dashboard"/>
          <p:cNvPicPr>
            <a:picLocks noChangeAspect="1"/>
          </p:cNvPicPr>
          <p:nvPr/>
        </p:nvPicPr>
        <p:blipFill>
          <a:blip r:embed="rId9"/>
          <a:srcRect l="33960" r="33960"/>
          <a:stretch/>
        </p:blipFill>
        <p:spPr>
          <a:xfrm>
            <a:off x="8094226" y="1580755"/>
            <a:ext cx="1714071" cy="2990102"/>
          </a:xfrm>
          <a:prstGeom prst="rect">
            <a:avLst/>
          </a:prstGeom>
        </p:spPr>
      </p:pic>
      <p:sp>
        <p:nvSpPr>
          <p:cNvPr id="22" name="Object 21"/>
          <p:cNvSpPr/>
          <p:nvPr/>
        </p:nvSpPr>
        <p:spPr>
          <a:xfrm>
            <a:off x="8008522" y="4714217"/>
            <a:ext cx="1885479" cy="432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PRODUCT RATINGS DASHBOARD</a:t>
            </a:r>
            <a:endParaRPr lang="en-US" dirty="0"/>
          </a:p>
        </p:txBody>
      </p:sp>
      <p:sp>
        <p:nvSpPr>
          <p:cNvPr id="23" name="Object 22"/>
          <p:cNvSpPr/>
          <p:nvPr/>
        </p:nvSpPr>
        <p:spPr>
          <a:xfrm>
            <a:off x="8008522" y="5216535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Visualizations of product ratings, reviews, and customer feedback.</a:t>
            </a:r>
            <a:endParaRPr lang="en-US" dirty="0"/>
          </a:p>
        </p:txBody>
      </p:sp>
      <p:sp>
        <p:nvSpPr>
          <p:cNvPr id="24" name="Object 23"/>
          <p:cNvSpPr/>
          <p:nvPr/>
        </p:nvSpPr>
        <p:spPr>
          <a:xfrm>
            <a:off x="9998750" y="1580755"/>
            <a:ext cx="1714071" cy="2990102"/>
          </a:xfrm>
          <a:prstGeom prst="rect">
            <a:avLst/>
          </a:prstGeom>
          <a:solidFill>
            <a:srgbClr val="2896BB"/>
          </a:solidFill>
        </p:spPr>
        <p:txBody>
          <a:bodyPr/>
          <a:lstStyle/>
          <a:p>
            <a:endParaRPr lang="en-US"/>
          </a:p>
        </p:txBody>
      </p:sp>
      <p:pic>
        <p:nvPicPr>
          <p:cNvPr id="25" name="Object 24" descr="sales dashboard"/>
          <p:cNvPicPr>
            <a:picLocks noChangeAspect="1"/>
          </p:cNvPicPr>
          <p:nvPr/>
        </p:nvPicPr>
        <p:blipFill>
          <a:blip r:embed="rId10"/>
          <a:srcRect l="33892" r="33892"/>
          <a:stretch/>
        </p:blipFill>
        <p:spPr>
          <a:xfrm>
            <a:off x="9998750" y="1580755"/>
            <a:ext cx="1714071" cy="2990102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9913046" y="4714217"/>
            <a:ext cx="1885479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260" b="1" kern="0" spc="126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DASHBOARD</a:t>
            </a:r>
            <a:endParaRPr lang="en-US" dirty="0"/>
          </a:p>
        </p:txBody>
      </p:sp>
      <p:sp>
        <p:nvSpPr>
          <p:cNvPr id="27" name="Object 26"/>
          <p:cNvSpPr/>
          <p:nvPr/>
        </p:nvSpPr>
        <p:spPr>
          <a:xfrm>
            <a:off x="9913046" y="5000491"/>
            <a:ext cx="1885479" cy="101267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994"/>
              </a:lnSpc>
              <a:spcBef>
                <a:spcPts val="542"/>
              </a:spcBef>
              <a:buNone/>
            </a:pPr>
            <a:r>
              <a:rPr lang="en-US" sz="1275" kern="0" spc="38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Tracking of sales performance, revenue, and key business metrics.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25" y="1305687"/>
            <a:ext cx="390427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2" y="697545"/>
            <a:ext cx="9389764" cy="6860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Playfair Display" pitchFamily="2" charset="77"/>
              </a:rPr>
              <a:t>Database </a:t>
            </a:r>
            <a:r>
              <a:rPr lang="en-US" sz="3600" b="1" dirty="0">
                <a:solidFill>
                  <a:schemeClr val="bg1"/>
                </a:solidFill>
                <a:effectLst/>
                <a:latin typeface="Playfair Display" pitchFamily="2" charset="77"/>
              </a:rPr>
              <a:t>Implementation</a:t>
            </a:r>
            <a:endParaRPr lang="en-US" sz="3600" dirty="0">
              <a:solidFill>
                <a:schemeClr val="bg1"/>
              </a:solidFill>
              <a:effectLst/>
              <a:latin typeface="Playfair Display" pitchFamily="2" charset="77"/>
            </a:endParaRPr>
          </a:p>
        </p:txBody>
      </p:sp>
      <p:pic>
        <p:nvPicPr>
          <p:cNvPr id="4" name="Object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125" y="2480834"/>
            <a:ext cx="2961534" cy="1199850"/>
          </a:xfrm>
          <a:prstGeom prst="rect">
            <a:avLst/>
          </a:prstGeom>
        </p:spPr>
      </p:pic>
      <p:sp>
        <p:nvSpPr>
          <p:cNvPr id="5" name="Object 4"/>
          <p:cNvSpPr/>
          <p:nvPr/>
        </p:nvSpPr>
        <p:spPr>
          <a:xfrm>
            <a:off x="635639" y="2950990"/>
            <a:ext cx="2509207" cy="23453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DDL</a:t>
            </a:r>
            <a:endParaRPr lang="en-US" sz="1400" dirty="0"/>
          </a:p>
        </p:txBody>
      </p:sp>
      <p:pic>
        <p:nvPicPr>
          <p:cNvPr id="7" name="Object 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7694" y="2480834"/>
            <a:ext cx="2952012" cy="1199850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3613834" y="2971770"/>
            <a:ext cx="219972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Computed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</a:t>
            </a:r>
            <a:endParaRPr lang="en-US" sz="1400" dirty="0"/>
          </a:p>
        </p:txBody>
      </p:sp>
      <p:pic>
        <p:nvPicPr>
          <p:cNvPr id="10" name="Object 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9249" y="2480834"/>
            <a:ext cx="2961534" cy="1199850"/>
          </a:xfrm>
          <a:prstGeom prst="rect">
            <a:avLst/>
          </a:prstGeom>
        </p:spPr>
      </p:pic>
      <p:sp>
        <p:nvSpPr>
          <p:cNvPr id="11" name="Object 10"/>
          <p:cNvSpPr/>
          <p:nvPr/>
        </p:nvSpPr>
        <p:spPr>
          <a:xfrm>
            <a:off x="6375393" y="2971770"/>
            <a:ext cx="219972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Column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</a:t>
            </a:r>
            <a:endParaRPr lang="en-US" sz="1400" dirty="0"/>
          </a:p>
        </p:txBody>
      </p:sp>
      <p:pic>
        <p:nvPicPr>
          <p:cNvPr id="13" name="Object 1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0804" y="2480834"/>
            <a:ext cx="2961534" cy="1199850"/>
          </a:xfrm>
          <a:prstGeom prst="rect">
            <a:avLst/>
          </a:prstGeom>
        </p:spPr>
      </p:pic>
      <p:sp>
        <p:nvSpPr>
          <p:cNvPr id="14" name="Object 13"/>
          <p:cNvSpPr/>
          <p:nvPr/>
        </p:nvSpPr>
        <p:spPr>
          <a:xfrm>
            <a:off x="9136953" y="2862260"/>
            <a:ext cx="2199725" cy="43208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Level</a:t>
            </a:r>
          </a:p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Check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Constraints</a:t>
            </a:r>
            <a:endParaRPr lang="en-US" sz="1400" dirty="0"/>
          </a:p>
        </p:txBody>
      </p:sp>
      <p:pic>
        <p:nvPicPr>
          <p:cNvPr id="16" name="Object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25" y="3766388"/>
            <a:ext cx="2961534" cy="1199850"/>
          </a:xfrm>
          <a:prstGeom prst="rect">
            <a:avLst/>
          </a:prstGeom>
        </p:spPr>
      </p:pic>
      <p:sp>
        <p:nvSpPr>
          <p:cNvPr id="17" name="Object 16"/>
          <p:cNvSpPr/>
          <p:nvPr/>
        </p:nvSpPr>
        <p:spPr>
          <a:xfrm>
            <a:off x="945121" y="4202569"/>
            <a:ext cx="219972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Stored</a:t>
            </a:r>
            <a:r>
              <a:rPr lang="zh-CN" alt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Procedures</a:t>
            </a:r>
            <a:endParaRPr lang="en-US" sz="1400" dirty="0"/>
          </a:p>
        </p:txBody>
      </p:sp>
      <p:pic>
        <p:nvPicPr>
          <p:cNvPr id="19" name="Object 1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237694" y="3766388"/>
            <a:ext cx="2952012" cy="119985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3623354" y="4202569"/>
            <a:ext cx="219972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Trigger</a:t>
            </a:r>
            <a:endParaRPr lang="en-US" sz="1400" dirty="0"/>
          </a:p>
        </p:txBody>
      </p:sp>
      <p:pic>
        <p:nvPicPr>
          <p:cNvPr id="22" name="Object 21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9249" y="3766388"/>
            <a:ext cx="2961534" cy="1199850"/>
          </a:xfrm>
          <a:prstGeom prst="rect">
            <a:avLst/>
          </a:prstGeom>
        </p:spPr>
      </p:pic>
      <p:sp>
        <p:nvSpPr>
          <p:cNvPr id="23" name="Object 22"/>
          <p:cNvSpPr/>
          <p:nvPr/>
        </p:nvSpPr>
        <p:spPr>
          <a:xfrm>
            <a:off x="6375393" y="4202569"/>
            <a:ext cx="2209241" cy="3255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DML</a:t>
            </a:r>
            <a:endParaRPr lang="en-US" sz="1400" dirty="0"/>
          </a:p>
        </p:txBody>
      </p:sp>
      <p:pic>
        <p:nvPicPr>
          <p:cNvPr id="25" name="Object 24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60804" y="3766388"/>
            <a:ext cx="2961534" cy="1199850"/>
          </a:xfrm>
          <a:prstGeom prst="rect">
            <a:avLst/>
          </a:prstGeom>
        </p:spPr>
      </p:pic>
      <p:sp>
        <p:nvSpPr>
          <p:cNvPr id="26" name="Object 25"/>
          <p:cNvSpPr/>
          <p:nvPr/>
        </p:nvSpPr>
        <p:spPr>
          <a:xfrm>
            <a:off x="9146470" y="4199314"/>
            <a:ext cx="2199725" cy="21604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702"/>
              </a:lnSpc>
              <a:buNone/>
            </a:pPr>
            <a:r>
              <a:rPr lang="en-US" sz="1400" b="1" kern="0" spc="126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Views</a:t>
            </a:r>
            <a:endParaRPr lang="en-US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CB93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109510" y="297731"/>
            <a:ext cx="11969932" cy="57641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5675"/>
              </a:lnSpc>
              <a:buNone/>
            </a:pPr>
            <a:r>
              <a:rPr lang="en-US" sz="5344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“The Target 2.0 E-Commerce Management System represents a comprehensive and innovative solution that redefines the online shopping experience, empowering businesses to build trust, streamline operations, and drive growth in the digital retail landscape.”</a:t>
            </a:r>
            <a:endParaRPr lang="en-US" dirty="0"/>
          </a:p>
        </p:txBody>
      </p:sp>
      <p:sp>
        <p:nvSpPr>
          <p:cNvPr id="3" name="Object 2"/>
          <p:cNvSpPr/>
          <p:nvPr/>
        </p:nvSpPr>
        <p:spPr>
          <a:xfrm>
            <a:off x="109510" y="6215592"/>
            <a:ext cx="11969932" cy="2565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21"/>
              </a:lnSpc>
              <a:spcBef>
                <a:spcPts val="1186"/>
              </a:spcBef>
              <a:buNone/>
            </a:pPr>
            <a:r>
              <a:rPr lang="en-US" sz="1496" b="1" kern="0" spc="150" dirty="0">
                <a:solidFill>
                  <a:srgbClr val="FFFFFF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E-COMMERCE (TARGET 2.0) DATABASE MANAGEMENT SYSTEM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9507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1870" y="970702"/>
            <a:ext cx="3188626" cy="2279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2170"/>
              </a:lnSpc>
              <a:spcBef>
                <a:spcPts val="2108"/>
              </a:spcBef>
              <a:buSzPct val="100000"/>
            </a:pPr>
            <a:r>
              <a:rPr lang="en-US" sz="1000" kern="0" spc="161" dirty="0">
                <a:latin typeface="Aptos" panose="020B0004020202020204" pitchFamily="34" charset="0"/>
                <a:ea typeface="Roboto" pitchFamily="34" charset="-122"/>
                <a:cs typeface="Roboto" pitchFamily="34" charset="-120"/>
              </a:rPr>
              <a:t>DATA DEFINITION LANGUAGE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47B6CA-0A51-27FC-FF33-8C91A0195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884" y="0"/>
            <a:ext cx="673611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DD60E-CF59-1EC0-F8ED-C3E22025FCDB}"/>
              </a:ext>
            </a:extLst>
          </p:cNvPr>
          <p:cNvSpPr txBox="1"/>
          <p:nvPr/>
        </p:nvSpPr>
        <p:spPr>
          <a:xfrm>
            <a:off x="476131" y="385927"/>
            <a:ext cx="2813334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</a:rPr>
              <a:t>DDL.SQL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05C602E8-05E3-AAA8-3337-80CAC7293A41}"/>
              </a:ext>
            </a:extLst>
          </p:cNvPr>
          <p:cNvSpPr/>
          <p:nvPr/>
        </p:nvSpPr>
        <p:spPr>
          <a:xfrm>
            <a:off x="611870" y="1554480"/>
            <a:ext cx="2344561" cy="48033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Country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Address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Customer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CustomerAddress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Category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Product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ProductItem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ShoppingCart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ShoppingCartItem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PaymentType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13" name="Object 3">
            <a:extLst>
              <a:ext uri="{FF2B5EF4-FFF2-40B4-BE49-F238E27FC236}">
                <a16:creationId xmlns:a16="http://schemas.microsoft.com/office/drawing/2014/main" id="{72A19642-E2E8-80DC-E5E2-0EE62AA191EA}"/>
              </a:ext>
            </a:extLst>
          </p:cNvPr>
          <p:cNvSpPr/>
          <p:nvPr/>
        </p:nvSpPr>
        <p:spPr>
          <a:xfrm>
            <a:off x="2984658" y="1554480"/>
            <a:ext cx="2776034" cy="48033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PaymentMethod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ShippingMethod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OrderStatus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ShopOrder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Coupon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CouponCategory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OrderLine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>
                <a:latin typeface="Playfair Display" pitchFamily="2" charset="77"/>
                <a:ea typeface="Roboto" pitchFamily="34" charset="-122"/>
                <a:cs typeface="Roboto" pitchFamily="34" charset="-120"/>
              </a:rPr>
              <a:t>Review</a:t>
            </a: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TicketStatus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  <a:p>
            <a:pPr marL="242900" indent="-242900" algn="l">
              <a:spcBef>
                <a:spcPts val="2108"/>
              </a:spcBef>
              <a:buSzPct val="150000"/>
              <a:buBlip>
                <a:blip r:embed="rId6"/>
              </a:buBlip>
            </a:pPr>
            <a:r>
              <a:rPr lang="en-US" sz="1200" b="1" kern="0" spc="161" dirty="0" err="1">
                <a:latin typeface="Playfair Display" pitchFamily="2" charset="77"/>
                <a:ea typeface="Roboto" pitchFamily="34" charset="-122"/>
                <a:cs typeface="Roboto" pitchFamily="34" charset="-120"/>
              </a:rPr>
              <a:t>CustomerSupportTicket</a:t>
            </a:r>
            <a:endParaRPr lang="en-US" sz="1200" b="1" kern="0" spc="161" dirty="0">
              <a:latin typeface="Playfair Display" pitchFamily="2" charset="77"/>
              <a:ea typeface="Roboto" pitchFamily="34" charset="-122"/>
              <a:cs typeface="Roboto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A46FC-6607-EC7A-BD29-F1B576F45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6669762B-2675-0CAF-211E-7E397D51A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18328" y="0"/>
            <a:ext cx="85704" cy="12950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F3B891-B0D8-C896-F86E-75D687B7A68B}"/>
              </a:ext>
            </a:extLst>
          </p:cNvPr>
          <p:cNvSpPr txBox="1"/>
          <p:nvPr/>
        </p:nvSpPr>
        <p:spPr>
          <a:xfrm>
            <a:off x="6642497" y="434055"/>
            <a:ext cx="5148449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181818">
                    <a:alpha val="80000"/>
                  </a:srgbClr>
                </a:solidFill>
                <a:latin typeface="Playfair Display" pitchFamily="34" charset="0"/>
              </a:rPr>
              <a:t>ComputedColumn.SQL</a:t>
            </a:r>
            <a:endParaRPr lang="en-US" sz="3600" b="1" dirty="0">
              <a:solidFill>
                <a:srgbClr val="181818">
                  <a:alpha val="80000"/>
                </a:srgbClr>
              </a:solidFill>
              <a:latin typeface="Playfair Display" pitchFamily="34" charset="0"/>
            </a:endParaRP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9954104-9BCC-B18A-028D-9BDFA4C95B61}"/>
              </a:ext>
            </a:extLst>
          </p:cNvPr>
          <p:cNvSpPr/>
          <p:nvPr/>
        </p:nvSpPr>
        <p:spPr>
          <a:xfrm>
            <a:off x="6999213" y="1735319"/>
            <a:ext cx="4791733" cy="38326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GetCustomerFullName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GetCustomerFormattedAddress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CustomerID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GetTotalStock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ProductID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GetStockStatus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ProductID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GetTop5BestSellers()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GetOrderGrandTotal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OrderID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  <a:p>
            <a:pPr marL="242900" indent="-242900">
              <a:spcBef>
                <a:spcPts val="2108"/>
              </a:spcBef>
              <a:buSzPct val="150000"/>
              <a:buBlip>
                <a:blip r:embed="rId5"/>
              </a:buBlip>
            </a:pPr>
            <a:r>
              <a:rPr lang="en-US" sz="1200" dirty="0" err="1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GetUnsolvedTickets</a:t>
            </a:r>
            <a:r>
              <a:rPr lang="en-US" sz="1200" dirty="0">
                <a:solidFill>
                  <a:srgbClr val="000000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()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870E6-8DCB-2859-D95A-A5FE7550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6166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07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8AFE91-F780-B504-8012-4A65B54BA8F9}"/>
              </a:ext>
            </a:extLst>
          </p:cNvPr>
          <p:cNvSpPr txBox="1"/>
          <p:nvPr/>
        </p:nvSpPr>
        <p:spPr>
          <a:xfrm>
            <a:off x="3007644" y="3787689"/>
            <a:ext cx="7303419" cy="1589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 err="1">
                <a:latin typeface="Playfair Display" pitchFamily="2" charset="77"/>
                <a:ea typeface="+mj-ea"/>
                <a:cs typeface="+mj-cs"/>
              </a:rPr>
              <a:t>ColumnDataEncryption.SQL</a:t>
            </a:r>
            <a:endParaRPr lang="en-US" sz="3600" b="1" dirty="0">
              <a:latin typeface="Playfair Display" pitchFamily="2" charset="77"/>
              <a:ea typeface="+mj-ea"/>
              <a:cs typeface="+mj-cs"/>
            </a:endParaRPr>
          </a:p>
        </p:txBody>
      </p:sp>
      <p:pic>
        <p:nvPicPr>
          <p:cNvPr id="1026" name="Picture 2" descr="Transparent Database Encryption | Fortanix">
            <a:extLst>
              <a:ext uri="{FF2B5EF4-FFF2-40B4-BE49-F238E27FC236}">
                <a16:creationId xmlns:a16="http://schemas.microsoft.com/office/drawing/2014/main" id="{58AB0339-F475-479C-C9C9-15F6FBD39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34" r="1" b="22995"/>
          <a:stretch/>
        </p:blipFill>
        <p:spPr bwMode="auto"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CC5C2C32-3C25-14E8-42E6-7468FD9EE66A}"/>
              </a:ext>
            </a:extLst>
          </p:cNvPr>
          <p:cNvSpPr/>
          <p:nvPr/>
        </p:nvSpPr>
        <p:spPr>
          <a:xfrm>
            <a:off x="3007644" y="4973302"/>
            <a:ext cx="6232609" cy="595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2108"/>
              </a:spcBef>
              <a:buSzPct val="100000"/>
            </a:pPr>
            <a:r>
              <a:rPr lang="en-US" sz="1200" spc="16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Sensitive Data Protection</a:t>
            </a:r>
          </a:p>
          <a:p>
            <a:pPr indent="-228600">
              <a:spcBef>
                <a:spcPts val="2108"/>
              </a:spcBef>
              <a:buSzPct val="100000"/>
              <a:buFont typeface="Arial" panose="020B0604020202020204" pitchFamily="34" charset="0"/>
              <a:buChar char="•"/>
            </a:pPr>
            <a:endParaRPr lang="en-US" sz="1000" spc="16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8510B2-0F0A-ADB1-0D64-94B3269DB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9E9E971-139E-903C-34B7-B910DE01A299}"/>
              </a:ext>
            </a:extLst>
          </p:cNvPr>
          <p:cNvSpPr txBox="1"/>
          <p:nvPr/>
        </p:nvSpPr>
        <p:spPr>
          <a:xfrm>
            <a:off x="5169218" y="316914"/>
            <a:ext cx="6831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Playfair Display" pitchFamily="34" charset="0"/>
              </a:rPr>
              <a:t>TableLevelCheckConstraints.SQL</a:t>
            </a:r>
            <a:endParaRPr lang="en-US" sz="3200" b="1" dirty="0">
              <a:solidFill>
                <a:schemeClr val="bg1"/>
              </a:solidFill>
              <a:latin typeface="Playfair Display" pitchFamily="34" charset="0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15BC02A-93C6-A475-1ADA-AB2C9894DBBE}"/>
              </a:ext>
            </a:extLst>
          </p:cNvPr>
          <p:cNvSpPr/>
          <p:nvPr/>
        </p:nvSpPr>
        <p:spPr>
          <a:xfrm>
            <a:off x="6219953" y="1576898"/>
            <a:ext cx="3456711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 algn="l"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IsValidEmail</a:t>
            </a:r>
            <a:endParaRPr lang="en-US" b="1" dirty="0">
              <a:solidFill>
                <a:schemeClr val="bg1"/>
              </a:solidFill>
              <a:latin typeface="Playfair Display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11ED739-F3A9-6151-D60E-DBD081ADA3BC}"/>
              </a:ext>
            </a:extLst>
          </p:cNvPr>
          <p:cNvSpPr/>
          <p:nvPr/>
        </p:nvSpPr>
        <p:spPr>
          <a:xfrm>
            <a:off x="6532960" y="1955765"/>
            <a:ext cx="4524247" cy="1742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Must contain exactly one @ symbol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Must have at least one character before the @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Must have at least one character between @ and .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Must have at least one . after the @ symbol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Must have at least two characters after the last .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Cannot contain consecutive dots (..)</a:t>
            </a:r>
          </a:p>
          <a:p>
            <a:pPr marL="0" marR="0"/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  <a:ea typeface="Roboto" panose="02000000000000000000" pitchFamily="2" charset="0"/>
                <a:cs typeface="Roboto" panose="02000000000000000000" pitchFamily="2" charset="0"/>
              </a:rPr>
              <a:t>* Cannot have whitespace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BF6D2B06-9564-EFED-6A46-F5A16C17C529}"/>
              </a:ext>
            </a:extLst>
          </p:cNvPr>
          <p:cNvSpPr/>
          <p:nvPr/>
        </p:nvSpPr>
        <p:spPr>
          <a:xfrm>
            <a:off x="6219953" y="3617874"/>
            <a:ext cx="3456711" cy="3060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85750" indent="-285750">
              <a:lnSpc>
                <a:spcPts val="2411"/>
              </a:lnSpc>
              <a:buClr>
                <a:schemeClr val="bg1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sz="1800" b="1" dirty="0" err="1">
                <a:solidFill>
                  <a:schemeClr val="bg1"/>
                </a:solidFill>
                <a:effectLst/>
                <a:latin typeface="Playfair Display" pitchFamily="2" charset="77"/>
              </a:rPr>
              <a:t>IsValidPhoneNumber</a:t>
            </a:r>
            <a:endParaRPr lang="en-US" b="1" dirty="0">
              <a:solidFill>
                <a:schemeClr val="bg1"/>
              </a:solidFill>
              <a:latin typeface="Playfair Display" pitchFamily="2" charset="77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A6357958-5FEC-0750-6DA6-B61372D34E20}"/>
              </a:ext>
            </a:extLst>
          </p:cNvPr>
          <p:cNvSpPr/>
          <p:nvPr/>
        </p:nvSpPr>
        <p:spPr>
          <a:xfrm>
            <a:off x="6532585" y="4046802"/>
            <a:ext cx="5149513" cy="18299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For US/North American numbers: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10 digits minimum (excluding country code)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May contain formatting characters like -, ., (, ), or spaces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May include country code (e.g., +1)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Valid formats: (123) 456-7890, 123-456-7890, 123.456.7890, +1 123-456-7890</a:t>
            </a:r>
          </a:p>
          <a:p>
            <a:pPr marL="0" marR="0">
              <a:buNone/>
            </a:pPr>
            <a:endParaRPr lang="en-US" sz="1200" dirty="0">
              <a:solidFill>
                <a:schemeClr val="bg1"/>
              </a:solidFill>
              <a:effectLst/>
              <a:latin typeface="Playfair Display" pitchFamily="2" charset="77"/>
            </a:endParaRP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For international numbers: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Should start with + followed by country code</a:t>
            </a:r>
          </a:p>
          <a:p>
            <a:pPr marL="0" marR="0">
              <a:buNone/>
            </a:pPr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Minimum overall length of 8 digits</a:t>
            </a:r>
          </a:p>
          <a:p>
            <a:pPr marL="0" marR="0"/>
            <a:r>
              <a:rPr lang="en-US" sz="1200" dirty="0">
                <a:solidFill>
                  <a:schemeClr val="bg1"/>
                </a:solidFill>
                <a:effectLst/>
                <a:latin typeface="Playfair Display" pitchFamily="2" charset="77"/>
              </a:rPr>
              <a:t>* May contain spaces, hyphens, or parentheses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C6AC75C-8EC0-6039-7220-AC64D175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6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8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116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>
            <a:extLst>
              <a:ext uri="{FF2B5EF4-FFF2-40B4-BE49-F238E27FC236}">
                <a16:creationId xmlns:a16="http://schemas.microsoft.com/office/drawing/2014/main" id="{EFFC2F2A-4C0E-06D6-7E2E-BD664D10C915}"/>
              </a:ext>
            </a:extLst>
          </p:cNvPr>
          <p:cNvSpPr/>
          <p:nvPr/>
        </p:nvSpPr>
        <p:spPr>
          <a:xfrm>
            <a:off x="4109" y="0"/>
            <a:ext cx="6094476" cy="6856286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4" name="Object 3"/>
          <p:cNvSpPr/>
          <p:nvPr/>
        </p:nvSpPr>
        <p:spPr>
          <a:xfrm>
            <a:off x="6630986" y="2442273"/>
            <a:ext cx="4994227" cy="15167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3983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Thank You!</a:t>
            </a:r>
            <a:endParaRPr lang="en-US" dirty="0"/>
          </a:p>
        </p:txBody>
      </p:sp>
      <p:pic>
        <p:nvPicPr>
          <p:cNvPr id="6" name="Object 2" descr="Target Corporation logo">
            <a:extLst>
              <a:ext uri="{FF2B5EF4-FFF2-40B4-BE49-F238E27FC236}">
                <a16:creationId xmlns:a16="http://schemas.microsoft.com/office/drawing/2014/main" id="{0D4B533C-36FB-7ECF-D8EF-612326BC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5758" t="-35227" r="-25758" b="-35227"/>
          <a:stretch/>
        </p:blipFill>
        <p:spPr>
          <a:xfrm>
            <a:off x="4109" y="0"/>
            <a:ext cx="6094476" cy="68562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D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85704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Key Features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476131" y="1580755"/>
            <a:ext cx="3618595" cy="23044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5" name="Object 4"/>
          <p:cNvSpPr/>
          <p:nvPr/>
        </p:nvSpPr>
        <p:spPr>
          <a:xfrm>
            <a:off x="761810" y="1819787"/>
            <a:ext cx="3456711" cy="214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  <a:buNone/>
            </a:pPr>
            <a:r>
              <a:rPr lang="en-US" sz="1250" b="1" kern="0" spc="12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PRECISE AND SECURE OPERATIONS</a:t>
            </a:r>
            <a:endParaRPr lang="en-US" dirty="0"/>
          </a:p>
        </p:txBody>
      </p:sp>
      <p:sp>
        <p:nvSpPr>
          <p:cNvPr id="6" name="Object 5"/>
          <p:cNvSpPr/>
          <p:nvPr/>
        </p:nvSpPr>
        <p:spPr>
          <a:xfrm>
            <a:off x="761810" y="2122279"/>
            <a:ext cx="3456711" cy="885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45"/>
              </a:lnSpc>
              <a:spcBef>
                <a:spcPts val="682"/>
              </a:spcBef>
              <a:buNone/>
            </a:pPr>
            <a:r>
              <a:rPr lang="en-US" sz="1116" kern="0" spc="34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ensures precise, secure, and real-time operations for both customers and administrators, providing a level of trust and confidence in the e-commerce experience.</a:t>
            </a:r>
            <a:endParaRPr lang="en-US" dirty="0"/>
          </a:p>
        </p:txBody>
      </p:sp>
      <p:sp>
        <p:nvSpPr>
          <p:cNvPr id="7" name="Object 6"/>
          <p:cNvSpPr/>
          <p:nvPr/>
        </p:nvSpPr>
        <p:spPr>
          <a:xfrm>
            <a:off x="4285178" y="1580755"/>
            <a:ext cx="3618595" cy="23044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Object 7"/>
          <p:cNvSpPr/>
          <p:nvPr/>
        </p:nvSpPr>
        <p:spPr>
          <a:xfrm>
            <a:off x="4570857" y="1819787"/>
            <a:ext cx="3456711" cy="214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  <a:buNone/>
            </a:pPr>
            <a:r>
              <a:rPr lang="en-US" sz="1250" b="1" kern="0" spc="12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STREAMLINED PROCESSES</a:t>
            </a:r>
            <a:endParaRPr lang="en-US" dirty="0"/>
          </a:p>
        </p:txBody>
      </p:sp>
      <p:sp>
        <p:nvSpPr>
          <p:cNvPr id="9" name="Object 8"/>
          <p:cNvSpPr/>
          <p:nvPr/>
        </p:nvSpPr>
        <p:spPr>
          <a:xfrm>
            <a:off x="4570857" y="2122279"/>
            <a:ext cx="3456711" cy="8859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45"/>
              </a:lnSpc>
              <a:spcBef>
                <a:spcPts val="682"/>
              </a:spcBef>
              <a:buNone/>
            </a:pPr>
            <a:r>
              <a:rPr lang="en-US" sz="1116" kern="0" spc="34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simplifies complex processes, making it easier for customers to navigate and for administrators to manage orders, inventory, and logistics.</a:t>
            </a:r>
            <a:endParaRPr lang="en-US" dirty="0"/>
          </a:p>
        </p:txBody>
      </p:sp>
      <p:sp>
        <p:nvSpPr>
          <p:cNvPr id="10" name="Object 9"/>
          <p:cNvSpPr/>
          <p:nvPr/>
        </p:nvSpPr>
        <p:spPr>
          <a:xfrm>
            <a:off x="8094226" y="1580755"/>
            <a:ext cx="3618595" cy="23044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Object 10"/>
          <p:cNvSpPr/>
          <p:nvPr/>
        </p:nvSpPr>
        <p:spPr>
          <a:xfrm>
            <a:off x="8379905" y="1819787"/>
            <a:ext cx="3456711" cy="4283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  <a:buNone/>
            </a:pPr>
            <a:r>
              <a:rPr lang="en-US" sz="1250" b="1" kern="0" spc="12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GROWTH AND INNOVATION</a:t>
            </a:r>
            <a:endParaRPr lang="en-US" dirty="0"/>
          </a:p>
        </p:txBody>
      </p:sp>
      <p:sp>
        <p:nvSpPr>
          <p:cNvPr id="12" name="Object 11"/>
          <p:cNvSpPr/>
          <p:nvPr/>
        </p:nvSpPr>
        <p:spPr>
          <a:xfrm>
            <a:off x="8379905" y="2336464"/>
            <a:ext cx="3456711" cy="110737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45"/>
              </a:lnSpc>
              <a:spcBef>
                <a:spcPts val="682"/>
              </a:spcBef>
              <a:buNone/>
            </a:pPr>
            <a:r>
              <a:rPr lang="en-US" sz="1116" kern="0" spc="34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prioritizing security, scalability, and innovation, the Target 2.0 E-Commerce Management System empowers businesses to drive growth, explore new opportunities, and deliver exceptional digital retail experiences.</a:t>
            </a:r>
            <a:endParaRPr lang="en-US" dirty="0"/>
          </a:p>
        </p:txBody>
      </p:sp>
      <p:sp>
        <p:nvSpPr>
          <p:cNvPr id="13" name="Object 12"/>
          <p:cNvSpPr/>
          <p:nvPr/>
        </p:nvSpPr>
        <p:spPr>
          <a:xfrm>
            <a:off x="476131" y="4075681"/>
            <a:ext cx="5523119" cy="23044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4" name="Object 13"/>
          <p:cNvSpPr/>
          <p:nvPr/>
        </p:nvSpPr>
        <p:spPr>
          <a:xfrm>
            <a:off x="761810" y="4314713"/>
            <a:ext cx="5551687" cy="214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  <a:buNone/>
            </a:pPr>
            <a:r>
              <a:rPr lang="en-US" sz="1250" b="1" kern="0" spc="12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CUSTOMER-CENTRIC APPROACH</a:t>
            </a:r>
            <a:endParaRPr lang="en-US" dirty="0"/>
          </a:p>
        </p:txBody>
      </p:sp>
      <p:sp>
        <p:nvSpPr>
          <p:cNvPr id="15" name="Object 14"/>
          <p:cNvSpPr/>
          <p:nvPr/>
        </p:nvSpPr>
        <p:spPr>
          <a:xfrm>
            <a:off x="761810" y="4617205"/>
            <a:ext cx="5551687" cy="6644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45"/>
              </a:lnSpc>
              <a:spcBef>
                <a:spcPts val="682"/>
              </a:spcBef>
              <a:buNone/>
            </a:pPr>
            <a:r>
              <a:rPr lang="en-US" sz="1116" kern="0" spc="34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is designed with the customer in mind, creating a seamless and trusted shopping experience that builds brand loyalty and fosters long-term relationships.</a:t>
            </a:r>
            <a:endParaRPr lang="en-US" dirty="0"/>
          </a:p>
        </p:txBody>
      </p:sp>
      <p:sp>
        <p:nvSpPr>
          <p:cNvPr id="16" name="Object 15"/>
          <p:cNvSpPr/>
          <p:nvPr/>
        </p:nvSpPr>
        <p:spPr>
          <a:xfrm>
            <a:off x="6189702" y="4075681"/>
            <a:ext cx="5523119" cy="2304474"/>
          </a:xfrm>
          <a:prstGeom prst="rect">
            <a:avLst/>
          </a:prstGeom>
          <a:solidFill>
            <a:srgbClr val="004F98">
              <a:alpha val="30000"/>
            </a:srgbClr>
          </a:solidFill>
        </p:spPr>
        <p:txBody>
          <a:bodyPr/>
          <a:lstStyle/>
          <a:p>
            <a:endParaRPr lang="en-US"/>
          </a:p>
        </p:txBody>
      </p:sp>
      <p:sp>
        <p:nvSpPr>
          <p:cNvPr id="17" name="Object 16"/>
          <p:cNvSpPr/>
          <p:nvPr/>
        </p:nvSpPr>
        <p:spPr>
          <a:xfrm>
            <a:off x="6475381" y="4314713"/>
            <a:ext cx="5551687" cy="2141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  <a:buNone/>
            </a:pPr>
            <a:r>
              <a:rPr lang="en-US" sz="1250" b="1" kern="0" spc="125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REAL-TIME INSIGHTS</a:t>
            </a:r>
            <a:endParaRPr lang="en-US" dirty="0"/>
          </a:p>
        </p:txBody>
      </p:sp>
      <p:sp>
        <p:nvSpPr>
          <p:cNvPr id="18" name="Object 17"/>
          <p:cNvSpPr/>
          <p:nvPr/>
        </p:nvSpPr>
        <p:spPr>
          <a:xfrm>
            <a:off x="6475381" y="4617205"/>
            <a:ext cx="5551687" cy="6644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745"/>
              </a:lnSpc>
              <a:spcBef>
                <a:spcPts val="682"/>
              </a:spcBef>
              <a:buNone/>
            </a:pPr>
            <a:r>
              <a:rPr lang="en-US" sz="1116" kern="0" spc="34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provides a range of real-time data visualization dashboards, enabling businesses to make informed decisions and respond quickly to changing market conditions.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DF1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317371"/>
            <a:ext cx="85704" cy="1295076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476131" y="350923"/>
            <a:ext cx="12188952" cy="5055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3983"/>
              </a:lnSpc>
              <a:buNone/>
            </a:pPr>
            <a:r>
              <a:rPr lang="en-US" sz="3750" dirty="0">
                <a:solidFill>
                  <a:srgbClr val="181818">
                    <a:alpha val="80000"/>
                  </a:srgbClr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Overview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952262" y="1612447"/>
            <a:ext cx="5446938" cy="474568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98"/>
              </a:lnSpc>
              <a:buSzPct val="100000"/>
              <a:buChar char="•"/>
            </a:pPr>
            <a:r>
              <a:rPr lang="en-US" sz="1701" b="1" kern="0" spc="17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REDEFINE ONLINE SHOPPING EXPERIENCE</a:t>
            </a:r>
          </a:p>
          <a:p>
            <a:pPr lvl="1" algn="l">
              <a:lnSpc>
                <a:spcPts val="2064"/>
              </a:lnSpc>
              <a:spcBef>
                <a:spcPts val="229"/>
              </a:spcBef>
              <a:buNone/>
            </a:pPr>
            <a:r>
              <a:rPr lang="en-US" sz="1320" kern="0" spc="4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 2.0 E-Commerce Management System aims to transform the digital retail landscape through seamless management of customer, order, product, coupon, and logistics data.</a:t>
            </a:r>
          </a:p>
          <a:p>
            <a:pPr marL="242900" indent="-242900" algn="l">
              <a:lnSpc>
                <a:spcPts val="2298"/>
              </a:lnSpc>
              <a:spcBef>
                <a:spcPts val="2232"/>
              </a:spcBef>
              <a:buSzPct val="100000"/>
              <a:buChar char="•"/>
            </a:pPr>
            <a:r>
              <a:rPr lang="en-US" sz="1701" b="1" kern="0" spc="17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ENSURE PRECISE, SECURE, AND REAL-TIME OPERATIONS</a:t>
            </a:r>
          </a:p>
          <a:p>
            <a:pPr lvl="1" algn="l">
              <a:lnSpc>
                <a:spcPts val="2064"/>
              </a:lnSpc>
              <a:spcBef>
                <a:spcPts val="229"/>
              </a:spcBef>
              <a:buNone/>
            </a:pPr>
            <a:r>
              <a:rPr lang="en-US" sz="1320" kern="0" spc="4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creates trust, simplifies processes, and enables business growth and innovation for both customers and administrators.</a:t>
            </a:r>
          </a:p>
          <a:p>
            <a:pPr marL="242900" indent="-242900" algn="l">
              <a:lnSpc>
                <a:spcPts val="2298"/>
              </a:lnSpc>
              <a:spcBef>
                <a:spcPts val="2232"/>
              </a:spcBef>
              <a:buSzPct val="100000"/>
              <a:buChar char="•"/>
            </a:pPr>
            <a:r>
              <a:rPr lang="en-US" sz="1701" b="1" kern="0" spc="17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EXPERIENCED DEVELOPMENT TEAM</a:t>
            </a:r>
          </a:p>
          <a:p>
            <a:pPr lvl="1" algn="l">
              <a:lnSpc>
                <a:spcPts val="2064"/>
              </a:lnSpc>
              <a:spcBef>
                <a:spcPts val="229"/>
              </a:spcBef>
              <a:buNone/>
            </a:pPr>
            <a:r>
              <a:rPr lang="en-US" sz="1320" kern="0" spc="4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project team behind Target 2.0 consists of Yang Zheng, Mengyun Xie, and Chenni Xu, bringing their expertise in database management and e-commerce solutions.</a:t>
            </a:r>
            <a:endParaRPr lang="en-US" dirty="0"/>
          </a:p>
        </p:txBody>
      </p:sp>
      <p:sp>
        <p:nvSpPr>
          <p:cNvPr id="5" name="Object 4"/>
          <p:cNvSpPr/>
          <p:nvPr/>
        </p:nvSpPr>
        <p:spPr>
          <a:xfrm>
            <a:off x="6284928" y="1612447"/>
            <a:ext cx="5446938" cy="33492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2298"/>
              </a:lnSpc>
              <a:buSzPct val="100000"/>
              <a:buChar char="•"/>
            </a:pPr>
            <a:r>
              <a:rPr lang="en-US" sz="1701" b="1" kern="0" spc="17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COMPREHENSIVE DATABASE MANAGEMENT</a:t>
            </a:r>
          </a:p>
          <a:p>
            <a:pPr lvl="1" algn="l">
              <a:lnSpc>
                <a:spcPts val="2064"/>
              </a:lnSpc>
              <a:spcBef>
                <a:spcPts val="229"/>
              </a:spcBef>
              <a:buNone/>
            </a:pPr>
            <a:r>
              <a:rPr lang="en-US" sz="1320" kern="0" spc="4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system's database design includes an ERD, DDL, computed columns, data encryption, table constraints, stored procedures, triggers, and DML.</a:t>
            </a:r>
          </a:p>
          <a:p>
            <a:pPr marL="242900" indent="-242900" algn="l">
              <a:lnSpc>
                <a:spcPts val="2298"/>
              </a:lnSpc>
              <a:spcBef>
                <a:spcPts val="2232"/>
              </a:spcBef>
              <a:buSzPct val="100000"/>
              <a:buChar char="•"/>
            </a:pPr>
            <a:r>
              <a:rPr lang="en-US" sz="1701" b="1" kern="0" spc="17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 REAL-TIME INSIGHTS AND VISUALIZATIONS</a:t>
            </a:r>
          </a:p>
          <a:p>
            <a:pPr lvl="1" algn="l">
              <a:lnSpc>
                <a:spcPts val="2064"/>
              </a:lnSpc>
              <a:spcBef>
                <a:spcPts val="229"/>
              </a:spcBef>
              <a:buNone/>
            </a:pPr>
            <a:r>
              <a:rPr lang="en-US" sz="1320" kern="0" spc="40" dirty="0">
                <a:solidFill>
                  <a:srgbClr val="181818">
                    <a:alpha val="80000"/>
                  </a:srgbClr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offers a range of data visualization dashboards, including Coupon Discount Impact, Customer Insights, Customer Support, Inventory, Product Ratings, and Sales.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1610</Words>
  <Application>Microsoft Macintosh PowerPoint</Application>
  <PresentationFormat>Widescreen</PresentationFormat>
  <Paragraphs>249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Cambria</vt:lpstr>
      <vt:lpstr>Arial</vt:lpstr>
      <vt:lpstr>Times New Roman</vt:lpstr>
      <vt:lpstr>Helvetica</vt:lpstr>
      <vt:lpstr>Roboto</vt:lpstr>
      <vt:lpstr>Roboto Slab</vt:lpstr>
      <vt:lpstr>Playfair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E-Commerce (Target 2.0) Database Management System</dc:title>
  <dc:subject>E-Commerce (Target 2.0) Database Management System</dc:subject>
  <dc:creator>xie.mengy@northeastern.edu</dc:creator>
  <cp:lastModifiedBy>Mengyun Xie</cp:lastModifiedBy>
  <cp:revision>42</cp:revision>
  <dcterms:created xsi:type="dcterms:W3CDTF">2025-04-06T04:09:50Z</dcterms:created>
  <dcterms:modified xsi:type="dcterms:W3CDTF">2025-04-06T06:37:57Z</dcterms:modified>
</cp:coreProperties>
</file>